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466A-8D9D-48EB-86C5-48CFE547197D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AAEF4-C700-4D8C-B32D-F8F8652B8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rBsMTA-eS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Quantum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Organization of Electrons in Atoms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dirty="0" smtClean="0"/>
              <a:t>Examples:</a:t>
            </a:r>
          </a:p>
          <a:p>
            <a:r>
              <a:rPr lang="en-CA" dirty="0" smtClean="0"/>
              <a:t>Lithium</a:t>
            </a:r>
          </a:p>
          <a:p>
            <a:pPr>
              <a:buNone/>
            </a:pPr>
            <a:r>
              <a:rPr lang="en-CA" dirty="0" smtClean="0"/>
              <a:t>		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1</a:t>
            </a:r>
            <a:endParaRPr lang="en-US" baseline="30000" dirty="0" smtClean="0"/>
          </a:p>
          <a:p>
            <a:r>
              <a:rPr lang="en-CA" dirty="0" smtClean="0"/>
              <a:t>Nitrogen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3</a:t>
            </a:r>
          </a:p>
          <a:p>
            <a:r>
              <a:rPr lang="en-CA" dirty="0" smtClean="0"/>
              <a:t>Magnesium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6</a:t>
            </a:r>
            <a:r>
              <a:rPr lang="en-CA" dirty="0" smtClean="0"/>
              <a:t>3s</a:t>
            </a:r>
            <a:r>
              <a:rPr lang="en-CA" baseline="30000" dirty="0" smtClean="0"/>
              <a:t>2</a:t>
            </a:r>
          </a:p>
          <a:p>
            <a:r>
              <a:rPr lang="en-CA" dirty="0" smtClean="0"/>
              <a:t>Sulphur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6</a:t>
            </a:r>
            <a:r>
              <a:rPr lang="en-CA" dirty="0" smtClean="0"/>
              <a:t>3s</a:t>
            </a:r>
            <a:r>
              <a:rPr lang="en-CA" baseline="30000" dirty="0" smtClean="0"/>
              <a:t>2</a:t>
            </a:r>
            <a:r>
              <a:rPr lang="en-CA" dirty="0" smtClean="0"/>
              <a:t>3p</a:t>
            </a:r>
            <a:r>
              <a:rPr lang="en-CA" baseline="30000" dirty="0" smtClean="0"/>
              <a:t>4</a:t>
            </a:r>
          </a:p>
          <a:p>
            <a:r>
              <a:rPr lang="en-CA" dirty="0" smtClean="0"/>
              <a:t>Argon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 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6</a:t>
            </a:r>
            <a:r>
              <a:rPr lang="en-CA" dirty="0" smtClean="0"/>
              <a:t>3s</a:t>
            </a:r>
            <a:r>
              <a:rPr lang="en-CA" baseline="30000" dirty="0" smtClean="0"/>
              <a:t>2</a:t>
            </a:r>
            <a:r>
              <a:rPr lang="en-CA" dirty="0" smtClean="0"/>
              <a:t>3p</a:t>
            </a:r>
            <a:r>
              <a:rPr lang="en-CA" baseline="30000" dirty="0"/>
              <a:t>6</a:t>
            </a:r>
            <a:endParaRPr lang="en-CA" dirty="0" smtClean="0"/>
          </a:p>
          <a:p>
            <a:r>
              <a:rPr lang="en-CA" dirty="0" smtClean="0"/>
              <a:t>Manganese</a:t>
            </a:r>
          </a:p>
          <a:p>
            <a:pPr>
              <a:buNone/>
            </a:pPr>
            <a:r>
              <a:rPr lang="en-CA" dirty="0" smtClean="0"/>
              <a:t>		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6</a:t>
            </a:r>
            <a:r>
              <a:rPr lang="en-CA" dirty="0" smtClean="0"/>
              <a:t>3s</a:t>
            </a:r>
            <a:r>
              <a:rPr lang="en-CA" baseline="30000" dirty="0" smtClean="0"/>
              <a:t>2</a:t>
            </a:r>
            <a:r>
              <a:rPr lang="en-CA" dirty="0" smtClean="0"/>
              <a:t>3p</a:t>
            </a:r>
            <a:r>
              <a:rPr lang="en-CA" baseline="30000" dirty="0" smtClean="0"/>
              <a:t>6</a:t>
            </a:r>
            <a:r>
              <a:rPr lang="en-CA" dirty="0" smtClean="0"/>
              <a:t>4s</a:t>
            </a:r>
            <a:r>
              <a:rPr lang="en-CA" baseline="30000" dirty="0" smtClean="0"/>
              <a:t>2</a:t>
            </a:r>
            <a:r>
              <a:rPr lang="en-CA" dirty="0" smtClean="0"/>
              <a:t>3d</a:t>
            </a:r>
            <a:r>
              <a:rPr lang="en-CA" baseline="30000" dirty="0" smtClean="0"/>
              <a:t>5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core of an atom is the set of electrons with the configuration of the nearest noble gas with an atomic number LESS than that of the element</a:t>
            </a:r>
          </a:p>
          <a:p>
            <a:r>
              <a:rPr lang="en-CA" dirty="0" smtClean="0"/>
              <a:t>To find the noble gas that represents the core look in the row above the element</a:t>
            </a:r>
          </a:p>
          <a:p>
            <a:r>
              <a:rPr lang="en-CA" dirty="0" smtClean="0"/>
              <a:t>Use the symbol of the noble gas in [ ] to represent the core electrons</a:t>
            </a:r>
          </a:p>
          <a:p>
            <a:r>
              <a:rPr lang="en-CA" dirty="0" smtClean="0"/>
              <a:t>Then write the configuration for the remaining electrons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Examples: </a:t>
            </a:r>
          </a:p>
          <a:p>
            <a:pPr>
              <a:buNone/>
            </a:pPr>
            <a:r>
              <a:rPr lang="en-CA" dirty="0" smtClean="0"/>
              <a:t>Manganese</a:t>
            </a:r>
          </a:p>
          <a:p>
            <a:pPr>
              <a:buNone/>
            </a:pPr>
            <a:r>
              <a:rPr lang="en-CA" dirty="0" smtClean="0"/>
              <a:t>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6</a:t>
            </a:r>
            <a:r>
              <a:rPr lang="en-CA" dirty="0" smtClean="0"/>
              <a:t>3s</a:t>
            </a:r>
            <a:r>
              <a:rPr lang="en-CA" baseline="30000" dirty="0" smtClean="0"/>
              <a:t>2</a:t>
            </a:r>
            <a:r>
              <a:rPr lang="en-CA" dirty="0" smtClean="0"/>
              <a:t>3p</a:t>
            </a:r>
            <a:r>
              <a:rPr lang="en-CA" baseline="30000" dirty="0" smtClean="0"/>
              <a:t>6</a:t>
            </a:r>
            <a:r>
              <a:rPr lang="en-CA" dirty="0" smtClean="0"/>
              <a:t>4s</a:t>
            </a:r>
            <a:r>
              <a:rPr lang="en-CA" baseline="30000" dirty="0" smtClean="0"/>
              <a:t>2</a:t>
            </a:r>
            <a:r>
              <a:rPr lang="en-CA" dirty="0" smtClean="0"/>
              <a:t>3d</a:t>
            </a:r>
            <a:r>
              <a:rPr lang="en-CA" baseline="30000" dirty="0" smtClean="0"/>
              <a:t>5</a:t>
            </a:r>
          </a:p>
          <a:p>
            <a:pPr>
              <a:buNone/>
            </a:pPr>
            <a:r>
              <a:rPr lang="en-CA" dirty="0" smtClean="0"/>
              <a:t>Core Notation</a:t>
            </a:r>
          </a:p>
          <a:p>
            <a:pPr>
              <a:buNone/>
            </a:pPr>
            <a:r>
              <a:rPr lang="en-CA" dirty="0" smtClean="0"/>
              <a:t>[</a:t>
            </a:r>
            <a:r>
              <a:rPr lang="en-CA" dirty="0" err="1" smtClean="0"/>
              <a:t>Ar</a:t>
            </a:r>
            <a:r>
              <a:rPr lang="en-CA" dirty="0" smtClean="0"/>
              <a:t>] 4s</a:t>
            </a:r>
            <a:r>
              <a:rPr lang="en-CA" baseline="30000" dirty="0" smtClean="0"/>
              <a:t>2</a:t>
            </a:r>
            <a:r>
              <a:rPr lang="en-CA" dirty="0" smtClean="0"/>
              <a:t>3d</a:t>
            </a:r>
            <a:r>
              <a:rPr lang="en-CA" baseline="30000" dirty="0" smtClean="0"/>
              <a:t>5</a:t>
            </a:r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Try: 	Calcium</a:t>
            </a:r>
          </a:p>
          <a:p>
            <a:pPr>
              <a:buNone/>
            </a:pPr>
            <a:r>
              <a:rPr lang="en-CA" dirty="0" smtClean="0"/>
              <a:t>		Silver</a:t>
            </a:r>
          </a:p>
          <a:p>
            <a:pPr>
              <a:buNone/>
            </a:pPr>
            <a:r>
              <a:rPr lang="en-CA" dirty="0" smtClean="0"/>
              <a:t>		Lead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CA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We can determine the number of valence electrons in an atom by looking at the electron configuration</a:t>
            </a:r>
          </a:p>
          <a:p>
            <a:r>
              <a:rPr lang="en-CA" dirty="0" smtClean="0"/>
              <a:t>Electrons in the </a:t>
            </a:r>
            <a:r>
              <a:rPr lang="en-CA" b="1" dirty="0" smtClean="0"/>
              <a:t>core</a:t>
            </a:r>
            <a:r>
              <a:rPr lang="en-CA" dirty="0" smtClean="0"/>
              <a:t> are not valence electrons</a:t>
            </a:r>
          </a:p>
          <a:p>
            <a:r>
              <a:rPr lang="en-CA" dirty="0" smtClean="0"/>
              <a:t>Electrons in </a:t>
            </a:r>
            <a:r>
              <a:rPr lang="en-CA" b="1" dirty="0" smtClean="0"/>
              <a:t>filled</a:t>
            </a:r>
            <a:r>
              <a:rPr lang="en-CA" dirty="0" smtClean="0"/>
              <a:t> d or f shells are not valence electrons</a:t>
            </a:r>
          </a:p>
          <a:p>
            <a:r>
              <a:rPr lang="en-CA" dirty="0" smtClean="0"/>
              <a:t>All other outer electrons are valence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CA" dirty="0" smtClean="0"/>
              <a:t>Start by writing the electron configuration using core notation</a:t>
            </a:r>
          </a:p>
          <a:p>
            <a:pPr>
              <a:buNone/>
            </a:pPr>
            <a:r>
              <a:rPr lang="en-CA" dirty="0" smtClean="0"/>
              <a:t>		Chlorine: [Ne]3s</a:t>
            </a:r>
            <a:r>
              <a:rPr lang="en-CA" baseline="30000" dirty="0" smtClean="0"/>
              <a:t>2</a:t>
            </a:r>
            <a:r>
              <a:rPr lang="en-CA" dirty="0" smtClean="0"/>
              <a:t>3p</a:t>
            </a:r>
            <a:r>
              <a:rPr lang="en-CA" baseline="30000" dirty="0" smtClean="0"/>
              <a:t>5</a:t>
            </a:r>
          </a:p>
          <a:p>
            <a:r>
              <a:rPr lang="en-CA" dirty="0" smtClean="0"/>
              <a:t>Count the number of electrons in the outer s and p </a:t>
            </a:r>
            <a:r>
              <a:rPr lang="en-CA" dirty="0" err="1" smtClean="0"/>
              <a:t>orbitals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		= 7 electrons</a:t>
            </a:r>
          </a:p>
          <a:p>
            <a:r>
              <a:rPr lang="en-CA" dirty="0" smtClean="0"/>
              <a:t>Count the number of electrons in any </a:t>
            </a:r>
            <a:r>
              <a:rPr lang="en-CA" b="1" dirty="0" smtClean="0"/>
              <a:t>unfilled</a:t>
            </a:r>
            <a:r>
              <a:rPr lang="en-CA" dirty="0" smtClean="0"/>
              <a:t> d and f </a:t>
            </a:r>
            <a:r>
              <a:rPr lang="en-CA" dirty="0" err="1" smtClean="0"/>
              <a:t>orbitals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		= none</a:t>
            </a:r>
          </a:p>
          <a:p>
            <a:r>
              <a:rPr lang="en-CA" dirty="0" smtClean="0"/>
              <a:t>The total number of valence electrons for chlorine is 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CA" dirty="0" smtClean="0"/>
              <a:t>Examples: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Ion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Negative ion:</a:t>
            </a:r>
          </a:p>
          <a:p>
            <a:pPr lvl="1"/>
            <a:r>
              <a:rPr lang="en-CA" sz="3200" dirty="0" smtClean="0"/>
              <a:t>Start adding electrons to the last unfilled shell</a:t>
            </a:r>
          </a:p>
          <a:p>
            <a:r>
              <a:rPr lang="en-CA" dirty="0" smtClean="0"/>
              <a:t>Positive ion:</a:t>
            </a:r>
          </a:p>
          <a:p>
            <a:pPr lvl="1"/>
            <a:r>
              <a:rPr lang="en-CA" sz="3200" dirty="0" smtClean="0"/>
              <a:t>Remove electrons from the outer most shells first </a:t>
            </a:r>
          </a:p>
          <a:p>
            <a:pPr lvl="2"/>
            <a:r>
              <a:rPr lang="en-CA" sz="3200" dirty="0" smtClean="0"/>
              <a:t>Remove p electrons </a:t>
            </a:r>
          </a:p>
          <a:p>
            <a:pPr lvl="2"/>
            <a:r>
              <a:rPr lang="en-CA" sz="3200" dirty="0" smtClean="0"/>
              <a:t>Then remove s electrons</a:t>
            </a:r>
          </a:p>
          <a:p>
            <a:pPr lvl="2"/>
            <a:r>
              <a:rPr lang="en-CA" sz="3200" dirty="0" smtClean="0"/>
              <a:t>If necessary, remove d electrons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r>
              <a:rPr lang="en-CA" dirty="0" smtClean="0"/>
              <a:t>Examples: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Electron Configuration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Bohr’s </a:t>
            </a:r>
            <a:r>
              <a:rPr lang="en-CA" dirty="0" err="1" smtClean="0"/>
              <a:t>orbitals</a:t>
            </a:r>
            <a:r>
              <a:rPr lang="en-CA" dirty="0" smtClean="0"/>
              <a:t> are not specific paths around the nucleus</a:t>
            </a:r>
          </a:p>
          <a:p>
            <a:r>
              <a:rPr lang="en-CA" dirty="0" smtClean="0"/>
              <a:t>Instead they represent regions of space where an electron is likely to be found</a:t>
            </a:r>
          </a:p>
          <a:p>
            <a:r>
              <a:rPr lang="en-CA" sz="1600" dirty="0" smtClean="0"/>
              <a:t>SIR Demo of an s orbital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r>
              <a:rPr lang="en-CA" dirty="0" smtClean="0"/>
              <a:t>Each energy level is divided into </a:t>
            </a:r>
            <a:r>
              <a:rPr lang="en-CA" u="sng" dirty="0" smtClean="0"/>
              <a:t>shells</a:t>
            </a:r>
            <a:endParaRPr lang="en-CA" dirty="0" smtClean="0"/>
          </a:p>
          <a:p>
            <a:r>
              <a:rPr lang="en-CA" dirty="0" smtClean="0"/>
              <a:t>The shells are labelled s, p, d, f</a:t>
            </a:r>
          </a:p>
          <a:p>
            <a:r>
              <a:rPr lang="en-CA" dirty="0" smtClean="0"/>
              <a:t>Each shell has a different shape: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US" dirty="0"/>
          </a:p>
        </p:txBody>
      </p:sp>
      <p:pic>
        <p:nvPicPr>
          <p:cNvPr id="4" name="Picture 3" descr="Slide4.JPG"/>
          <p:cNvPicPr>
            <a:picLocks noChangeAspect="1"/>
          </p:cNvPicPr>
          <p:nvPr/>
        </p:nvPicPr>
        <p:blipFill>
          <a:blip r:embed="rId2" cstate="print"/>
          <a:srcRect b="24561"/>
          <a:stretch>
            <a:fillRect/>
          </a:stretch>
        </p:blipFill>
        <p:spPr>
          <a:xfrm>
            <a:off x="-1" y="2286000"/>
            <a:ext cx="9154329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CA" dirty="0" smtClean="0"/>
              <a:t>Each shell is divided into smaller </a:t>
            </a:r>
            <a:r>
              <a:rPr lang="en-CA" u="sng" dirty="0" err="1" smtClean="0"/>
              <a:t>subshells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s = 1 </a:t>
            </a:r>
            <a:r>
              <a:rPr lang="en-CA" dirty="0" err="1" smtClean="0"/>
              <a:t>subshell</a:t>
            </a:r>
            <a:endParaRPr lang="en-CA" dirty="0" smtClean="0"/>
          </a:p>
          <a:p>
            <a:pPr lvl="1"/>
            <a:r>
              <a:rPr lang="en-CA" dirty="0" smtClean="0"/>
              <a:t>p = 3 </a:t>
            </a:r>
            <a:r>
              <a:rPr lang="en-CA" dirty="0" err="1" smtClean="0"/>
              <a:t>subshells</a:t>
            </a:r>
            <a:endParaRPr lang="en-CA" dirty="0" smtClean="0"/>
          </a:p>
          <a:p>
            <a:pPr lvl="1"/>
            <a:r>
              <a:rPr lang="en-CA" dirty="0" smtClean="0"/>
              <a:t>d = 5 </a:t>
            </a:r>
            <a:r>
              <a:rPr lang="en-CA" dirty="0" err="1" smtClean="0"/>
              <a:t>subshells</a:t>
            </a:r>
            <a:endParaRPr lang="en-CA" dirty="0" smtClean="0"/>
          </a:p>
          <a:p>
            <a:pPr lvl="1"/>
            <a:r>
              <a:rPr lang="en-CA" dirty="0" smtClean="0"/>
              <a:t>f = 7 </a:t>
            </a:r>
            <a:r>
              <a:rPr lang="en-CA" dirty="0" err="1" smtClean="0"/>
              <a:t>subshells</a:t>
            </a:r>
            <a:endParaRPr lang="en-CA" dirty="0" smtClean="0"/>
          </a:p>
          <a:p>
            <a:r>
              <a:rPr lang="en-CA" dirty="0" smtClean="0"/>
              <a:t>Each </a:t>
            </a:r>
            <a:r>
              <a:rPr lang="en-CA" dirty="0" err="1" smtClean="0"/>
              <a:t>subshell</a:t>
            </a:r>
            <a:r>
              <a:rPr lang="en-CA" dirty="0" smtClean="0"/>
              <a:t> can hold a maximum of two electrons so:</a:t>
            </a:r>
          </a:p>
          <a:p>
            <a:pPr lvl="1"/>
            <a:r>
              <a:rPr lang="en-CA" dirty="0" smtClean="0"/>
              <a:t>s = 2 electrons</a:t>
            </a:r>
          </a:p>
          <a:p>
            <a:pPr lvl="1"/>
            <a:r>
              <a:rPr lang="en-CA" dirty="0" smtClean="0"/>
              <a:t>p = 6 electrons</a:t>
            </a:r>
          </a:p>
          <a:p>
            <a:pPr lvl="1"/>
            <a:r>
              <a:rPr lang="en-CA" dirty="0" smtClean="0"/>
              <a:t>d = 10 electrons</a:t>
            </a:r>
          </a:p>
          <a:p>
            <a:pPr lvl="1"/>
            <a:r>
              <a:rPr lang="en-CA" dirty="0" smtClean="0"/>
              <a:t>f = 14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hlinkClick r:id="rId2"/>
              </a:rPr>
              <a:t>http://</a:t>
            </a:r>
            <a:r>
              <a:rPr lang="en-US" sz="2800" u="sng" dirty="0" smtClean="0">
                <a:hlinkClick r:id="rId2"/>
              </a:rPr>
              <a:t>www.youtube.com/watch?v=frBsMTA-eS8</a:t>
            </a:r>
            <a:endParaRPr lang="en-US" sz="2800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smtClean="0"/>
              <a:t>first energy level has only an s shell</a:t>
            </a:r>
          </a:p>
          <a:p>
            <a:r>
              <a:rPr lang="en-CA" dirty="0" smtClean="0"/>
              <a:t>The second energy level has an s and a p shell</a:t>
            </a:r>
          </a:p>
          <a:p>
            <a:r>
              <a:rPr lang="en-CA" dirty="0" smtClean="0"/>
              <a:t>The third energy level has s, p, and d shells</a:t>
            </a:r>
          </a:p>
          <a:p>
            <a:r>
              <a:rPr lang="en-CA" dirty="0" smtClean="0"/>
              <a:t>The fourth and higher levels have s, p, d, and f shells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CA" dirty="0" smtClean="0"/>
              <a:t>For example, Carbon</a:t>
            </a:r>
          </a:p>
          <a:p>
            <a:pPr>
              <a:buNone/>
            </a:pPr>
            <a:r>
              <a:rPr lang="en-CA" dirty="0" smtClean="0"/>
              <a:t>	Bohr: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/>
              <a:t>	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Quantum </a:t>
            </a:r>
            <a:r>
              <a:rPr lang="en-CA" dirty="0" smtClean="0"/>
              <a:t>Mechanics: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2</a:t>
            </a:r>
          </a:p>
          <a:p>
            <a:endParaRPr lang="en-US" dirty="0"/>
          </a:p>
        </p:txBody>
      </p:sp>
      <p:pic>
        <p:nvPicPr>
          <p:cNvPr id="4" name="Picture 3" descr="FG04_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838200"/>
            <a:ext cx="5715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CA" dirty="0" smtClean="0"/>
              <a:t>Electron configuration of an atom is found by organizing electrons from the orbital with the lowest energy to the orbital with the highest energy (called the </a:t>
            </a:r>
            <a:r>
              <a:rPr lang="en-CA" dirty="0" err="1" smtClean="0"/>
              <a:t>Aufbau</a:t>
            </a:r>
            <a:r>
              <a:rPr lang="en-CA" dirty="0" smtClean="0"/>
              <a:t> principle)</a:t>
            </a:r>
          </a:p>
          <a:p>
            <a:r>
              <a:rPr lang="en-CA" dirty="0" smtClean="0"/>
              <a:t>Start with the 1s orbital</a:t>
            </a:r>
          </a:p>
          <a:p>
            <a:r>
              <a:rPr lang="en-CA" dirty="0" smtClean="0"/>
              <a:t>Then begin filling the next highest energy </a:t>
            </a:r>
            <a:r>
              <a:rPr lang="en-CA" dirty="0" err="1" smtClean="0"/>
              <a:t>orbitals</a:t>
            </a:r>
            <a:endParaRPr lang="en-CA" dirty="0" smtClean="0"/>
          </a:p>
          <a:p>
            <a:r>
              <a:rPr lang="en-CA" dirty="0" smtClean="0"/>
              <a:t>Electrons go in one at a time before they start to pair up (called </a:t>
            </a:r>
            <a:r>
              <a:rPr lang="en-CA" dirty="0" err="1" smtClean="0"/>
              <a:t>Hund’s</a:t>
            </a:r>
            <a:r>
              <a:rPr lang="en-CA" dirty="0" smtClean="0"/>
              <a:t> rule)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___    ___         ___  ___  ___         </a:t>
            </a:r>
          </a:p>
          <a:p>
            <a:pPr>
              <a:buNone/>
            </a:pPr>
            <a:r>
              <a:rPr lang="en-CA" dirty="0"/>
              <a:t> 	</a:t>
            </a:r>
            <a:r>
              <a:rPr lang="en-CA" dirty="0" smtClean="0"/>
              <a:t> 1s        2s                    2p		   </a:t>
            </a:r>
            <a:endParaRPr lang="en-US" dirty="0"/>
          </a:p>
        </p:txBody>
      </p:sp>
      <p:grpSp>
        <p:nvGrpSpPr>
          <p:cNvPr id="5" name="Group 8"/>
          <p:cNvGrpSpPr/>
          <p:nvPr/>
        </p:nvGrpSpPr>
        <p:grpSpPr>
          <a:xfrm>
            <a:off x="1143000" y="5029200"/>
            <a:ext cx="153194" cy="457200"/>
            <a:chOff x="1219200" y="3429000"/>
            <a:chExt cx="153194" cy="457200"/>
          </a:xfrm>
        </p:grpSpPr>
        <p:cxnSp>
          <p:nvCxnSpPr>
            <p:cNvPr id="19" name="Straight Arrow Connector 4"/>
            <p:cNvCxnSpPr/>
            <p:nvPr/>
          </p:nvCxnSpPr>
          <p:spPr>
            <a:xfrm rot="5400000">
              <a:off x="991394" y="3657600"/>
              <a:ext cx="4564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5"/>
            <p:cNvCxnSpPr/>
            <p:nvPr/>
          </p:nvCxnSpPr>
          <p:spPr>
            <a:xfrm rot="16200000" flipV="1">
              <a:off x="1143794" y="3656806"/>
              <a:ext cx="4564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9"/>
          <p:cNvGrpSpPr/>
          <p:nvPr/>
        </p:nvGrpSpPr>
        <p:grpSpPr>
          <a:xfrm>
            <a:off x="2133600" y="5029200"/>
            <a:ext cx="153194" cy="457200"/>
            <a:chOff x="1219200" y="3429000"/>
            <a:chExt cx="153194" cy="4572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991394" y="3657600"/>
              <a:ext cx="4564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 flipV="1">
              <a:off x="1143794" y="3656806"/>
              <a:ext cx="4564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2"/>
          <p:cNvGrpSpPr/>
          <p:nvPr/>
        </p:nvGrpSpPr>
        <p:grpSpPr>
          <a:xfrm>
            <a:off x="3505200" y="5029200"/>
            <a:ext cx="153194" cy="457200"/>
            <a:chOff x="1219200" y="3429000"/>
            <a:chExt cx="153194" cy="45720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991394" y="3657600"/>
              <a:ext cx="4564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200000" flipV="1">
              <a:off x="1143794" y="3656806"/>
              <a:ext cx="4564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rot="5400000">
            <a:off x="4115594" y="5257800"/>
            <a:ext cx="4564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801394" y="5257800"/>
            <a:ext cx="4564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 smtClean="0"/>
              <a:t>Electron Configuration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CA" dirty="0" smtClean="0"/>
              <a:t>The orbital notation can be shortened into an electron configuration using only numbers and letters</a:t>
            </a:r>
          </a:p>
          <a:p>
            <a:pPr>
              <a:buNone/>
            </a:pPr>
            <a:r>
              <a:rPr lang="en-CA" dirty="0" smtClean="0"/>
              <a:t>     ___    ___         ___  ___  ___         ___</a:t>
            </a:r>
          </a:p>
          <a:p>
            <a:pPr>
              <a:buNone/>
            </a:pPr>
            <a:r>
              <a:rPr lang="en-CA" dirty="0" smtClean="0"/>
              <a:t>	  1s       2s                    2p		      3s</a:t>
            </a:r>
          </a:p>
          <a:p>
            <a:pPr>
              <a:buNone/>
            </a:pPr>
            <a:r>
              <a:rPr lang="en-CA" dirty="0" smtClean="0"/>
              <a:t>Becomes:          number of electrons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1s</a:t>
            </a:r>
            <a:r>
              <a:rPr lang="en-CA" baseline="30000" dirty="0" smtClean="0"/>
              <a:t>2</a:t>
            </a:r>
            <a:r>
              <a:rPr lang="en-CA" dirty="0" smtClean="0"/>
              <a:t>2s</a:t>
            </a:r>
            <a:r>
              <a:rPr lang="en-CA" baseline="30000" dirty="0" smtClean="0"/>
              <a:t>2</a:t>
            </a:r>
            <a:r>
              <a:rPr lang="en-CA" dirty="0" smtClean="0"/>
              <a:t>2p</a:t>
            </a:r>
            <a:r>
              <a:rPr lang="en-CA" baseline="30000" dirty="0" smtClean="0"/>
              <a:t>6</a:t>
            </a:r>
            <a:r>
              <a:rPr lang="en-CA" dirty="0" smtClean="0"/>
              <a:t>3s</a:t>
            </a:r>
            <a:r>
              <a:rPr lang="en-CA" baseline="30000" dirty="0" smtClean="0"/>
              <a:t>1       </a:t>
            </a:r>
            <a:r>
              <a:rPr lang="en-CA" dirty="0" smtClean="0"/>
              <a:t>shell</a:t>
            </a:r>
            <a:endParaRPr lang="en-US" baseline="30000" dirty="0" smtClean="0"/>
          </a:p>
          <a:p>
            <a:pPr>
              <a:buNone/>
            </a:pPr>
            <a:r>
              <a:rPr lang="en-CA" dirty="0" smtClean="0"/>
              <a:t>    energy level</a:t>
            </a:r>
          </a:p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95400" y="2667000"/>
            <a:ext cx="5334794" cy="457200"/>
            <a:chOff x="1143000" y="3657600"/>
            <a:chExt cx="5334794" cy="457200"/>
          </a:xfrm>
        </p:grpSpPr>
        <p:grpSp>
          <p:nvGrpSpPr>
            <p:cNvPr id="9" name="Group 8"/>
            <p:cNvGrpSpPr/>
            <p:nvPr/>
          </p:nvGrpSpPr>
          <p:grpSpPr>
            <a:xfrm>
              <a:off x="1143000" y="3657600"/>
              <a:ext cx="153194" cy="457200"/>
              <a:chOff x="1219200" y="3429000"/>
              <a:chExt cx="153194" cy="4572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5400000">
                <a:off x="991394" y="3657600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rot="16200000" flipV="1">
                <a:off x="1143794" y="3656806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133600" y="3657600"/>
              <a:ext cx="153194" cy="457200"/>
              <a:chOff x="1219200" y="3429000"/>
              <a:chExt cx="153194" cy="4572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991394" y="3657600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16200000" flipV="1">
                <a:off x="1143794" y="3656806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505200" y="3657600"/>
              <a:ext cx="153194" cy="457200"/>
              <a:chOff x="1219200" y="3429000"/>
              <a:chExt cx="153194" cy="4572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991394" y="3657600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16200000" flipV="1">
                <a:off x="1143794" y="3656806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343400" y="3657600"/>
              <a:ext cx="153194" cy="457200"/>
              <a:chOff x="1219200" y="3429000"/>
              <a:chExt cx="153194" cy="457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rot="5400000">
                <a:off x="991394" y="3657600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6200000" flipV="1">
                <a:off x="1143794" y="3656806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5029200" y="3657600"/>
              <a:ext cx="153194" cy="457200"/>
              <a:chOff x="1219200" y="3429000"/>
              <a:chExt cx="153194" cy="457200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 rot="5400000">
                <a:off x="991394" y="3657600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16200000" flipV="1">
                <a:off x="1143794" y="3656806"/>
                <a:ext cx="456406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/>
            <p:nvPr/>
          </p:nvCxnSpPr>
          <p:spPr>
            <a:xfrm rot="5400000">
              <a:off x="6249194" y="3886200"/>
              <a:ext cx="4564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 rot="16200000" flipV="1">
            <a:off x="1066800" y="4953000"/>
            <a:ext cx="228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895600" y="4876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2514600" y="42672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CA" dirty="0" smtClean="0"/>
              <a:t>The form of the Periodic Table is closely related to the electron configuration of the elements</a:t>
            </a:r>
          </a:p>
          <a:p>
            <a:r>
              <a:rPr lang="en-CA" dirty="0" smtClean="0"/>
              <a:t>You can write the electron configuration using the Periodic Table as a guide</a:t>
            </a:r>
          </a:p>
          <a:p>
            <a:endParaRPr lang="en-US" dirty="0"/>
          </a:p>
        </p:txBody>
      </p:sp>
      <p:pic>
        <p:nvPicPr>
          <p:cNvPr id="4" name="Picture 3" descr="IMG000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971800"/>
            <a:ext cx="5638800" cy="3665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465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Quantum Mechanics</vt:lpstr>
      <vt:lpstr>Electron Configuration - 1</vt:lpstr>
      <vt:lpstr>Slide 3</vt:lpstr>
      <vt:lpstr>Slide 4</vt:lpstr>
      <vt:lpstr>Slide 5</vt:lpstr>
      <vt:lpstr>Slide 6</vt:lpstr>
      <vt:lpstr>Slide 7</vt:lpstr>
      <vt:lpstr>Electron Configuration - 2</vt:lpstr>
      <vt:lpstr>Slide 9</vt:lpstr>
      <vt:lpstr>Slide 10</vt:lpstr>
      <vt:lpstr>Core Notation</vt:lpstr>
      <vt:lpstr>Slide 12</vt:lpstr>
      <vt:lpstr>Valence Electrons</vt:lpstr>
      <vt:lpstr>Slide 14</vt:lpstr>
      <vt:lpstr>Slide 15</vt:lpstr>
      <vt:lpstr>Ion Formation</vt:lpstr>
      <vt:lpstr>Slide 17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Mechanics</dc:title>
  <dc:creator>li15840</dc:creator>
  <cp:lastModifiedBy>li15840</cp:lastModifiedBy>
  <cp:revision>48</cp:revision>
  <dcterms:created xsi:type="dcterms:W3CDTF">2012-01-04T20:57:06Z</dcterms:created>
  <dcterms:modified xsi:type="dcterms:W3CDTF">2012-12-14T21:12:01Z</dcterms:modified>
</cp:coreProperties>
</file>